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58" r:id="rId6"/>
    <p:sldId id="260" r:id="rId7"/>
    <p:sldId id="267" r:id="rId8"/>
    <p:sldId id="270" r:id="rId9"/>
    <p:sldId id="271" r:id="rId10"/>
    <p:sldId id="274" r:id="rId11"/>
    <p:sldId id="272" r:id="rId12"/>
    <p:sldId id="268" r:id="rId13"/>
    <p:sldId id="278" r:id="rId14"/>
    <p:sldId id="269" r:id="rId15"/>
    <p:sldId id="276" r:id="rId16"/>
    <p:sldId id="277" r:id="rId17"/>
    <p:sldId id="273" r:id="rId18"/>
    <p:sldId id="275" r:id="rId19"/>
    <p:sldId id="262" r:id="rId20"/>
  </p:sldIdLst>
  <p:sldSz cx="12192000" cy="6858000"/>
  <p:notesSz cx="6858000" cy="9144000"/>
  <p:embeddedFontLst>
    <p:embeddedFont>
      <p:font typeface="210 옴니고딕 030" panose="02020603020101020101" pitchFamily="18" charset="-127"/>
      <p:regular r:id="rId21"/>
    </p:embeddedFont>
    <p:embeddedFont>
      <p:font typeface="KoPub돋움체 Bold" panose="00000800000000000000" pitchFamily="2" charset="-127"/>
      <p:regular r:id="rId22"/>
      <p:bold r:id="rId23"/>
    </p:embeddedFont>
    <p:embeddedFont>
      <p:font typeface="KoPub돋움체 Light" panose="00000300000000000000" pitchFamily="2" charset="-127"/>
      <p:regular r:id="rId24"/>
    </p:embeddedFont>
    <p:embeddedFont>
      <p:font typeface="KoPub돋움체 Medium" panose="000006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6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4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2020-10-16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FF2388C-95D0-48DB-ADA0-1E057F04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0930" y="-1422382"/>
            <a:ext cx="13691997" cy="912799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511A882-F4DA-4533-9688-D5F5E63BA94B}"/>
              </a:ext>
            </a:extLst>
          </p:cNvPr>
          <p:cNvSpPr/>
          <p:nvPr/>
        </p:nvSpPr>
        <p:spPr>
          <a:xfrm>
            <a:off x="3232822" y="1468296"/>
            <a:ext cx="4433266" cy="928413"/>
          </a:xfrm>
          <a:custGeom>
            <a:avLst/>
            <a:gdLst>
              <a:gd name="connsiteX0" fmla="*/ 0 w 2502463"/>
              <a:gd name="connsiteY0" fmla="*/ 0 h 928413"/>
              <a:gd name="connsiteX1" fmla="*/ 2502463 w 2502463"/>
              <a:gd name="connsiteY1" fmla="*/ 0 h 928413"/>
              <a:gd name="connsiteX2" fmla="*/ 2502463 w 2502463"/>
              <a:gd name="connsiteY2" fmla="*/ 928413 h 928413"/>
              <a:gd name="connsiteX3" fmla="*/ 0 w 2502463"/>
              <a:gd name="connsiteY3" fmla="*/ 928413 h 928413"/>
              <a:gd name="connsiteX4" fmla="*/ 0 w 2502463"/>
              <a:gd name="connsiteY4" fmla="*/ 0 h 92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63" h="928413">
                <a:moveTo>
                  <a:pt x="0" y="0"/>
                </a:moveTo>
                <a:lnTo>
                  <a:pt x="2502463" y="0"/>
                </a:lnTo>
                <a:lnTo>
                  <a:pt x="2502463" y="928413"/>
                </a:lnTo>
                <a:lnTo>
                  <a:pt x="0" y="9284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000" kern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My Book | 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000" kern="1200" dirty="0">
                <a:solidFill>
                  <a:schemeClr val="bg1"/>
                </a:solidFill>
                <a:latin typeface="KoPub돋움체 Bold" panose="00000800000000000000" pitchFamily="2" charset="-127"/>
                <a:ea typeface="KoPub돋움체 Bold" panose="00000800000000000000" pitchFamily="2" charset="-127"/>
              </a:rPr>
              <a:t>Your Book |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2501089" y="6137818"/>
            <a:ext cx="922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팀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|	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이봉환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김나현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서진철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dirty="0" err="1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이승재</a:t>
            </a:r>
            <a:r>
              <a:rPr lang="en-US" altLang="ko-KR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	</a:t>
            </a:r>
            <a:r>
              <a:rPr lang="ko-KR" altLang="en-US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임유진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9521EC-3235-494C-93F6-585BC9C3B43E}"/>
              </a:ext>
            </a:extLst>
          </p:cNvPr>
          <p:cNvSpPr txBox="1"/>
          <p:nvPr/>
        </p:nvSpPr>
        <p:spPr>
          <a:xfrm>
            <a:off x="9763670" y="158686"/>
            <a:ext cx="3272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2020 KIC</a:t>
            </a:r>
            <a:r>
              <a:rPr lang="ko-KR" altLang="en-US" sz="1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CAMPUS</a:t>
            </a: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D1B8801-4878-4F65-93D2-49DEC35B9684}"/>
              </a:ext>
            </a:extLst>
          </p:cNvPr>
          <p:cNvSpPr/>
          <p:nvPr/>
        </p:nvSpPr>
        <p:spPr>
          <a:xfrm>
            <a:off x="5449455" y="1468295"/>
            <a:ext cx="4433266" cy="928413"/>
          </a:xfrm>
          <a:custGeom>
            <a:avLst/>
            <a:gdLst>
              <a:gd name="connsiteX0" fmla="*/ 0 w 2502463"/>
              <a:gd name="connsiteY0" fmla="*/ 0 h 928413"/>
              <a:gd name="connsiteX1" fmla="*/ 2502463 w 2502463"/>
              <a:gd name="connsiteY1" fmla="*/ 0 h 928413"/>
              <a:gd name="connsiteX2" fmla="*/ 2502463 w 2502463"/>
              <a:gd name="connsiteY2" fmla="*/ 928413 h 928413"/>
              <a:gd name="connsiteX3" fmla="*/ 0 w 2502463"/>
              <a:gd name="connsiteY3" fmla="*/ 928413 h 928413"/>
              <a:gd name="connsiteX4" fmla="*/ 0 w 2502463"/>
              <a:gd name="connsiteY4" fmla="*/ 0 h 92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63" h="928413">
                <a:moveTo>
                  <a:pt x="0" y="0"/>
                </a:moveTo>
                <a:lnTo>
                  <a:pt x="2502463" y="0"/>
                </a:lnTo>
                <a:lnTo>
                  <a:pt x="2502463" y="928413"/>
                </a:lnTo>
                <a:lnTo>
                  <a:pt x="0" y="9284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0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네책</a:t>
            </a:r>
            <a:endParaRPr lang="en-US" altLang="ko-KR" sz="40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000" kern="1200" dirty="0" err="1">
                <a:solidFill>
                  <a:schemeClr val="bg1"/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rPr>
              <a:t>내책</a:t>
            </a:r>
            <a:endParaRPr lang="en-US" altLang="ko-KR" sz="4000" kern="1200" dirty="0">
              <a:solidFill>
                <a:schemeClr val="bg1"/>
              </a:solidFill>
              <a:latin typeface="KoPub돋움체 Medium" panose="00000600000000000000" pitchFamily="2" charset="-127"/>
              <a:ea typeface="KoPub돋움체 Medium" panose="000006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B2A1DB-FF10-4641-B668-05F3C7198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916533"/>
            <a:chOff x="640080" y="-971550"/>
            <a:chExt cx="1660746" cy="8216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8450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ER-D</a:t>
              </a:r>
            </a:p>
            <a:p>
              <a:pPr algn="ctr"/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058E653-157E-47B2-9D43-0E5B2EAB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C44267-0B06-4B47-8AFC-58F394C1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67" y="1117332"/>
            <a:ext cx="9774866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3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0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Class Diagram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21F52BC-B5FA-4BDB-9B5B-A9EA784C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BFAB69-56FC-4EF3-8087-FF09760F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64" y="1318641"/>
            <a:ext cx="9102048" cy="511607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667D40-CE33-4CD1-BD7B-9028EC10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960" y="2040848"/>
            <a:ext cx="9199419" cy="512790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41D197E-DCB7-4881-AD9F-E0456C433E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28" y="3526997"/>
            <a:ext cx="11421820" cy="1077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CC1D801-DFA2-4E5E-8906-270D17D5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30" y="1278978"/>
            <a:ext cx="9759740" cy="47194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새책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메인 페이지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>
            <a:off x="4151585" y="2228192"/>
            <a:ext cx="3741683" cy="12008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flipV="1">
            <a:off x="1228459" y="2828596"/>
            <a:ext cx="2923126" cy="72832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-76076" y="3556916"/>
            <a:ext cx="260907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새 책은 조회수 순 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TOP3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노출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오늘의 추천은 랜덤으로 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가지의 책을 노출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F92468-5DAF-4347-83D8-800E8B9C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E2C5BD-A350-4E6D-A099-A9D1370DC2C5}"/>
              </a:ext>
            </a:extLst>
          </p:cNvPr>
          <p:cNvSpPr/>
          <p:nvPr/>
        </p:nvSpPr>
        <p:spPr>
          <a:xfrm flipV="1">
            <a:off x="4498428" y="1671145"/>
            <a:ext cx="1019503" cy="27326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B64B1E-EF7C-4946-AFB7-BBB490C274C7}"/>
              </a:ext>
            </a:extLst>
          </p:cNvPr>
          <p:cNvCxnSpPr>
            <a:cxnSpLocks/>
            <a:stCxn id="22" idx="0"/>
            <a:endCxn id="18" idx="3"/>
          </p:cNvCxnSpPr>
          <p:nvPr/>
        </p:nvCxnSpPr>
        <p:spPr>
          <a:xfrm flipH="1" flipV="1">
            <a:off x="5517931" y="1807779"/>
            <a:ext cx="4607717" cy="194311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731A1B-73DC-4374-923A-3D2CA84302AF}"/>
              </a:ext>
            </a:extLst>
          </p:cNvPr>
          <p:cNvSpPr txBox="1"/>
          <p:nvPr/>
        </p:nvSpPr>
        <p:spPr>
          <a:xfrm>
            <a:off x="8700427" y="3750894"/>
            <a:ext cx="285044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장르 버튼 클릭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드랍다운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메뉴 노출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7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중고책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메인 페이지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C479B42-0152-42ED-A581-108E10A3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" y="1138033"/>
            <a:ext cx="10487023" cy="52873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>
            <a:off x="2266950" y="1657350"/>
            <a:ext cx="6419850" cy="24765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flipV="1">
            <a:off x="1357436" y="2895600"/>
            <a:ext cx="909514" cy="66131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-76077" y="3556916"/>
            <a:ext cx="286702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중고 서적은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상태별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분류 후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최상급은 판매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~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 등급은 대여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F92468-5DAF-4347-83D8-800E8B9C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54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79B42-0152-42ED-A581-108E10A3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" y="1138033"/>
            <a:ext cx="10487023" cy="52873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 flipV="1">
            <a:off x="9439275" y="1680956"/>
            <a:ext cx="1647825" cy="28719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flipH="1" flipV="1">
            <a:off x="10263188" y="4552950"/>
            <a:ext cx="167265" cy="10092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8892165" y="4653876"/>
            <a:ext cx="307657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매 달마다 가장 많이 팔린 베스트 셀러를 출력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회원은 중고도서 기증가능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89968B-C43A-41F2-84ED-0EF8527EA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8EA83-B7BC-4A90-9BFD-FEC6802C6FE0}"/>
              </a:ext>
            </a:extLst>
          </p:cNvPr>
          <p:cNvSpPr txBox="1"/>
          <p:nvPr/>
        </p:nvSpPr>
        <p:spPr>
          <a:xfrm>
            <a:off x="207430" y="283806"/>
            <a:ext cx="175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중고책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메인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6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159192" y="419636"/>
            <a:ext cx="332613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마이페이지 메인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79B42-0152-42ED-A581-108E10A32C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085" y="1138033"/>
            <a:ext cx="9399806" cy="52873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 flipV="1">
            <a:off x="1380168" y="1200581"/>
            <a:ext cx="1278949" cy="143751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</p:cNvCxnSpPr>
          <p:nvPr/>
        </p:nvCxnSpPr>
        <p:spPr>
          <a:xfrm flipH="1" flipV="1">
            <a:off x="1979771" y="2638097"/>
            <a:ext cx="63818" cy="63657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698894" y="3274672"/>
            <a:ext cx="2641496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주요 기능의 편리한 접근을 위한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퀵메뉴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 flipV="1">
            <a:off x="5704489" y="2105617"/>
            <a:ext cx="486104" cy="25163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 flipV="1">
            <a:off x="5714999" y="3872145"/>
            <a:ext cx="486104" cy="24547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endCxn id="15" idx="0"/>
          </p:cNvCxnSpPr>
          <p:nvPr/>
        </p:nvCxnSpPr>
        <p:spPr>
          <a:xfrm flipH="1" flipV="1">
            <a:off x="5947541" y="2357253"/>
            <a:ext cx="1577866" cy="101476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endCxn id="17" idx="2"/>
          </p:cNvCxnSpPr>
          <p:nvPr/>
        </p:nvCxnSpPr>
        <p:spPr>
          <a:xfrm flipH="1">
            <a:off x="5958051" y="3372013"/>
            <a:ext cx="1567356" cy="50013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7539672" y="3038176"/>
            <a:ext cx="315622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주문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대여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기증 등의</a:t>
            </a:r>
            <a:b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최근 내역을 보여주고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b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dirty="0" err="1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더보기</a:t>
            </a: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버튼을 통해</a:t>
            </a:r>
            <a:b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상세페이지로 이동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 flipV="1">
            <a:off x="5714999" y="5621997"/>
            <a:ext cx="486104" cy="24547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endCxn id="21" idx="2"/>
          </p:cNvCxnSpPr>
          <p:nvPr/>
        </p:nvCxnSpPr>
        <p:spPr>
          <a:xfrm flipH="1">
            <a:off x="5958051" y="3383826"/>
            <a:ext cx="1567357" cy="223817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1744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-577629" y="302661"/>
            <a:ext cx="33261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관리자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메인 페이지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52C0F79-0533-4A13-A9B8-243BF4F6A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468" y="606971"/>
            <a:ext cx="7134102" cy="430195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>
            <a:off x="8026318" y="2157984"/>
            <a:ext cx="889082" cy="3108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stCxn id="14" idx="2"/>
            <a:endCxn id="8" idx="0"/>
          </p:cNvCxnSpPr>
          <p:nvPr/>
        </p:nvCxnSpPr>
        <p:spPr>
          <a:xfrm flipH="1">
            <a:off x="8470859" y="1576468"/>
            <a:ext cx="1907234" cy="58151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8622792" y="930137"/>
            <a:ext cx="351060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자료가 존재하는 월에 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해당하는 베스트 대여도서 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Top3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DA47196C-4215-4ED5-BBDC-D780D19C30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" y="1242884"/>
            <a:ext cx="7763142" cy="45710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90369F-E49B-4650-AE94-FF338667B5B5}"/>
              </a:ext>
            </a:extLst>
          </p:cNvPr>
          <p:cNvSpPr/>
          <p:nvPr/>
        </p:nvSpPr>
        <p:spPr>
          <a:xfrm>
            <a:off x="3744531" y="2713010"/>
            <a:ext cx="889082" cy="310896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363B37C-D673-46B3-A01D-A0FBDD90253F}"/>
              </a:ext>
            </a:extLst>
          </p:cNvPr>
          <p:cNvCxnSpPr>
            <a:cxnSpLocks/>
            <a:stCxn id="27" idx="2"/>
            <a:endCxn id="25" idx="0"/>
          </p:cNvCxnSpPr>
          <p:nvPr/>
        </p:nvCxnSpPr>
        <p:spPr>
          <a:xfrm>
            <a:off x="1689400" y="2110457"/>
            <a:ext cx="2499672" cy="602553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D411A5-77E5-432E-906E-FDBA954C6C09}"/>
              </a:ext>
            </a:extLst>
          </p:cNvPr>
          <p:cNvSpPr txBox="1"/>
          <p:nvPr/>
        </p:nvSpPr>
        <p:spPr>
          <a:xfrm>
            <a:off x="134279" y="1464126"/>
            <a:ext cx="311024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자료가 존재하는 월에 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해당하는 베스트 리뷰 </a:t>
            </a:r>
            <a:r>
              <a:rPr lang="en-US" altLang="ko-KR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Top3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F473B93-E94C-481B-B444-D0D6571AD3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3710" y="2883397"/>
            <a:ext cx="7620000" cy="3691752"/>
          </a:xfrm>
          <a:prstGeom prst="rect">
            <a:avLst/>
          </a:prstGeom>
        </p:spPr>
      </p:pic>
      <p:sp>
        <p:nvSpPr>
          <p:cNvPr id="37" name="직사각형 36">
            <a:extLst>
              <a:ext uri="{FF2B5EF4-FFF2-40B4-BE49-F238E27FC236}">
                <a16:creationId xmlns:a16="http://schemas.microsoft.com/office/drawing/2014/main" id="{58E384BF-72D2-4991-8140-DDA91D55A55A}"/>
              </a:ext>
            </a:extLst>
          </p:cNvPr>
          <p:cNvSpPr/>
          <p:nvPr/>
        </p:nvSpPr>
        <p:spPr>
          <a:xfrm>
            <a:off x="4542787" y="3599669"/>
            <a:ext cx="7134101" cy="106475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726C354-BDA8-40C3-AF32-9F5A1BFC887A}"/>
              </a:ext>
            </a:extLst>
          </p:cNvPr>
          <p:cNvCxnSpPr>
            <a:cxnSpLocks/>
            <a:stCxn id="39" idx="0"/>
            <a:endCxn id="37" idx="1"/>
          </p:cNvCxnSpPr>
          <p:nvPr/>
        </p:nvCxnSpPr>
        <p:spPr>
          <a:xfrm flipV="1">
            <a:off x="1908771" y="4132044"/>
            <a:ext cx="2634016" cy="93866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A4D6D2CE-A975-4BDB-AE1B-E4BE8BCB1A0E}"/>
              </a:ext>
            </a:extLst>
          </p:cNvPr>
          <p:cNvSpPr txBox="1"/>
          <p:nvPr/>
        </p:nvSpPr>
        <p:spPr>
          <a:xfrm>
            <a:off x="353650" y="5070708"/>
            <a:ext cx="311024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포인트 사용 후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  </a:t>
            </a:r>
            <a:r>
              <a:rPr lang="ko-KR" altLang="en-US" dirty="0">
                <a:solidFill>
                  <a:schemeClr val="bg1"/>
                </a:solidFill>
              </a:rPr>
              <a:t>실 결제 금액에 의한 수익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E4CAA16B-11B5-47AE-9090-B28006F2DD5E}"/>
              </a:ext>
            </a:extLst>
          </p:cNvPr>
          <p:cNvSpPr/>
          <p:nvPr/>
        </p:nvSpPr>
        <p:spPr>
          <a:xfrm>
            <a:off x="4549741" y="4708413"/>
            <a:ext cx="7134101" cy="1751522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5F393F88-FC7E-49A8-8400-758D2D127463}"/>
              </a:ext>
            </a:extLst>
          </p:cNvPr>
          <p:cNvCxnSpPr>
            <a:cxnSpLocks/>
            <a:stCxn id="56" idx="3"/>
            <a:endCxn id="54" idx="1"/>
          </p:cNvCxnSpPr>
          <p:nvPr/>
        </p:nvCxnSpPr>
        <p:spPr>
          <a:xfrm>
            <a:off x="3463892" y="5421520"/>
            <a:ext cx="1085849" cy="16265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38D70BB1-F8B3-4A55-B4AD-8F7100A86FFB}"/>
              </a:ext>
            </a:extLst>
          </p:cNvPr>
          <p:cNvSpPr txBox="1"/>
          <p:nvPr/>
        </p:nvSpPr>
        <p:spPr>
          <a:xfrm>
            <a:off x="353650" y="5098354"/>
            <a:ext cx="3110242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도서의 정가에 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   따라 발생하는 수익</a:t>
            </a:r>
            <a:endParaRPr lang="en-US" altLang="ko-KR" dirty="0">
              <a:solidFill>
                <a:schemeClr val="bg1"/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80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25" grpId="0" animBg="1"/>
      <p:bldP spid="27" grpId="0" animBg="1"/>
      <p:bldP spid="37" grpId="0" animBg="1"/>
      <p:bldP spid="37" grpId="1" animBg="1"/>
      <p:bldP spid="39" grpId="0" animBg="1"/>
      <p:bldP spid="39" grpId="1" animBg="1"/>
      <p:bldP spid="54" grpId="0" animBg="1"/>
      <p:bldP spid="5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타원 15">
            <a:extLst>
              <a:ext uri="{FF2B5EF4-FFF2-40B4-BE49-F238E27FC236}">
                <a16:creationId xmlns:a16="http://schemas.microsoft.com/office/drawing/2014/main" id="{B8CFB8CB-4F2E-4334-BCFB-5475B07F9ED2}"/>
              </a:ext>
            </a:extLst>
          </p:cNvPr>
          <p:cNvSpPr/>
          <p:nvPr/>
        </p:nvSpPr>
        <p:spPr>
          <a:xfrm>
            <a:off x="442358" y="2869772"/>
            <a:ext cx="1314140" cy="1314140"/>
          </a:xfrm>
          <a:prstGeom prst="ellipse">
            <a:avLst/>
          </a:prstGeom>
          <a:solidFill>
            <a:schemeClr val="bg2">
              <a:lumMod val="9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8450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업무 분장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24F3E1-577A-4E0D-9D13-10FB051BEB79}"/>
              </a:ext>
            </a:extLst>
          </p:cNvPr>
          <p:cNvGrpSpPr/>
          <p:nvPr/>
        </p:nvGrpSpPr>
        <p:grpSpPr>
          <a:xfrm>
            <a:off x="763891" y="2933523"/>
            <a:ext cx="663496" cy="1109776"/>
            <a:chOff x="1891546" y="2069283"/>
            <a:chExt cx="1600200" cy="2676524"/>
          </a:xfrm>
          <a:solidFill>
            <a:schemeClr val="bg1">
              <a:lumMod val="95000"/>
            </a:schemeClr>
          </a:solidFill>
        </p:grpSpPr>
        <p:sp>
          <p:nvSpPr>
            <p:cNvPr id="14" name="사각형: 잘린 위쪽 모서리 13">
              <a:extLst>
                <a:ext uri="{FF2B5EF4-FFF2-40B4-BE49-F238E27FC236}">
                  <a16:creationId xmlns:a16="http://schemas.microsoft.com/office/drawing/2014/main" id="{96FB1CD4-A299-4F3C-9B29-6F0B2A5CDCB6}"/>
                </a:ext>
              </a:extLst>
            </p:cNvPr>
            <p:cNvSpPr/>
            <p:nvPr/>
          </p:nvSpPr>
          <p:spPr>
            <a:xfrm>
              <a:off x="1891546" y="3141377"/>
              <a:ext cx="1600200" cy="1604430"/>
            </a:xfrm>
            <a:custGeom>
              <a:avLst/>
              <a:gdLst>
                <a:gd name="connsiteX0" fmla="*/ 266705 w 1600200"/>
                <a:gd name="connsiteY0" fmla="*/ 0 h 1600200"/>
                <a:gd name="connsiteX1" fmla="*/ 1333495 w 1600200"/>
                <a:gd name="connsiteY1" fmla="*/ 0 h 1600200"/>
                <a:gd name="connsiteX2" fmla="*/ 1600200 w 1600200"/>
                <a:gd name="connsiteY2" fmla="*/ 266705 h 1600200"/>
                <a:gd name="connsiteX3" fmla="*/ 1600200 w 1600200"/>
                <a:gd name="connsiteY3" fmla="*/ 1600200 h 1600200"/>
                <a:gd name="connsiteX4" fmla="*/ 1600200 w 1600200"/>
                <a:gd name="connsiteY4" fmla="*/ 1600200 h 1600200"/>
                <a:gd name="connsiteX5" fmla="*/ 0 w 1600200"/>
                <a:gd name="connsiteY5" fmla="*/ 1600200 h 1600200"/>
                <a:gd name="connsiteX6" fmla="*/ 0 w 1600200"/>
                <a:gd name="connsiteY6" fmla="*/ 1600200 h 1600200"/>
                <a:gd name="connsiteX7" fmla="*/ 0 w 1600200"/>
                <a:gd name="connsiteY7" fmla="*/ 266705 h 1600200"/>
                <a:gd name="connsiteX8" fmla="*/ 266705 w 1600200"/>
                <a:gd name="connsiteY8" fmla="*/ 0 h 1600200"/>
                <a:gd name="connsiteX0" fmla="*/ 257180 w 1600200"/>
                <a:gd name="connsiteY0" fmla="*/ 19050 h 1600200"/>
                <a:gd name="connsiteX1" fmla="*/ 1333495 w 1600200"/>
                <a:gd name="connsiteY1" fmla="*/ 0 h 1600200"/>
                <a:gd name="connsiteX2" fmla="*/ 1600200 w 1600200"/>
                <a:gd name="connsiteY2" fmla="*/ 266705 h 1600200"/>
                <a:gd name="connsiteX3" fmla="*/ 1600200 w 1600200"/>
                <a:gd name="connsiteY3" fmla="*/ 1600200 h 1600200"/>
                <a:gd name="connsiteX4" fmla="*/ 1600200 w 1600200"/>
                <a:gd name="connsiteY4" fmla="*/ 1600200 h 1600200"/>
                <a:gd name="connsiteX5" fmla="*/ 0 w 1600200"/>
                <a:gd name="connsiteY5" fmla="*/ 1600200 h 1600200"/>
                <a:gd name="connsiteX6" fmla="*/ 0 w 1600200"/>
                <a:gd name="connsiteY6" fmla="*/ 1600200 h 1600200"/>
                <a:gd name="connsiteX7" fmla="*/ 0 w 1600200"/>
                <a:gd name="connsiteY7" fmla="*/ 266705 h 1600200"/>
                <a:gd name="connsiteX8" fmla="*/ 257180 w 1600200"/>
                <a:gd name="connsiteY8" fmla="*/ 19050 h 1600200"/>
                <a:gd name="connsiteX0" fmla="*/ 257180 w 1600200"/>
                <a:gd name="connsiteY0" fmla="*/ 19050 h 1600200"/>
                <a:gd name="connsiteX1" fmla="*/ 1333495 w 1600200"/>
                <a:gd name="connsiteY1" fmla="*/ 0 h 1600200"/>
                <a:gd name="connsiteX2" fmla="*/ 1600200 w 1600200"/>
                <a:gd name="connsiteY2" fmla="*/ 266705 h 1600200"/>
                <a:gd name="connsiteX3" fmla="*/ 1600200 w 1600200"/>
                <a:gd name="connsiteY3" fmla="*/ 1600200 h 1600200"/>
                <a:gd name="connsiteX4" fmla="*/ 1600200 w 1600200"/>
                <a:gd name="connsiteY4" fmla="*/ 1600200 h 1600200"/>
                <a:gd name="connsiteX5" fmla="*/ 0 w 1600200"/>
                <a:gd name="connsiteY5" fmla="*/ 1600200 h 1600200"/>
                <a:gd name="connsiteX6" fmla="*/ 0 w 1600200"/>
                <a:gd name="connsiteY6" fmla="*/ 1600200 h 1600200"/>
                <a:gd name="connsiteX7" fmla="*/ 0 w 1600200"/>
                <a:gd name="connsiteY7" fmla="*/ 266705 h 1600200"/>
                <a:gd name="connsiteX8" fmla="*/ 257180 w 1600200"/>
                <a:gd name="connsiteY8" fmla="*/ 19050 h 1600200"/>
                <a:gd name="connsiteX0" fmla="*/ 257180 w 1600200"/>
                <a:gd name="connsiteY0" fmla="*/ 23280 h 1604430"/>
                <a:gd name="connsiteX1" fmla="*/ 828674 w 1600200"/>
                <a:gd name="connsiteY1" fmla="*/ 261404 h 1604430"/>
                <a:gd name="connsiteX2" fmla="*/ 1333495 w 1600200"/>
                <a:gd name="connsiteY2" fmla="*/ 4230 h 1604430"/>
                <a:gd name="connsiteX3" fmla="*/ 1600200 w 1600200"/>
                <a:gd name="connsiteY3" fmla="*/ 270935 h 1604430"/>
                <a:gd name="connsiteX4" fmla="*/ 1600200 w 1600200"/>
                <a:gd name="connsiteY4" fmla="*/ 1604430 h 1604430"/>
                <a:gd name="connsiteX5" fmla="*/ 1600200 w 1600200"/>
                <a:gd name="connsiteY5" fmla="*/ 1604430 h 1604430"/>
                <a:gd name="connsiteX6" fmla="*/ 0 w 1600200"/>
                <a:gd name="connsiteY6" fmla="*/ 1604430 h 1604430"/>
                <a:gd name="connsiteX7" fmla="*/ 0 w 1600200"/>
                <a:gd name="connsiteY7" fmla="*/ 1604430 h 1604430"/>
                <a:gd name="connsiteX8" fmla="*/ 0 w 1600200"/>
                <a:gd name="connsiteY8" fmla="*/ 270935 h 1604430"/>
                <a:gd name="connsiteX9" fmla="*/ 257180 w 1600200"/>
                <a:gd name="connsiteY9" fmla="*/ 23280 h 1604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0200" h="1604430">
                  <a:moveTo>
                    <a:pt x="257180" y="23280"/>
                  </a:moveTo>
                  <a:cubicBezTo>
                    <a:pt x="449267" y="-19583"/>
                    <a:pt x="649288" y="264579"/>
                    <a:pt x="828674" y="261404"/>
                  </a:cubicBezTo>
                  <a:cubicBezTo>
                    <a:pt x="1008060" y="258229"/>
                    <a:pt x="1258882" y="-38633"/>
                    <a:pt x="1333495" y="4230"/>
                  </a:cubicBezTo>
                  <a:lnTo>
                    <a:pt x="1600200" y="270935"/>
                  </a:lnTo>
                  <a:lnTo>
                    <a:pt x="1600200" y="1604430"/>
                  </a:lnTo>
                  <a:lnTo>
                    <a:pt x="1600200" y="1604430"/>
                  </a:lnTo>
                  <a:lnTo>
                    <a:pt x="0" y="1604430"/>
                  </a:lnTo>
                  <a:lnTo>
                    <a:pt x="0" y="1604430"/>
                  </a:lnTo>
                  <a:lnTo>
                    <a:pt x="0" y="270935"/>
                  </a:lnTo>
                  <a:lnTo>
                    <a:pt x="257180" y="23280"/>
                  </a:lnTo>
                  <a:close/>
                </a:path>
              </a:pathLst>
            </a:cu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8303980F-0EAB-4A33-A097-8C589B0A46C1}"/>
                </a:ext>
              </a:extLst>
            </p:cNvPr>
            <p:cNvSpPr/>
            <p:nvPr/>
          </p:nvSpPr>
          <p:spPr>
            <a:xfrm>
              <a:off x="2056022" y="2069283"/>
              <a:ext cx="1304926" cy="1304924"/>
            </a:xfrm>
            <a:prstGeom prst="ellipse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aphicFrame>
        <p:nvGraphicFramePr>
          <p:cNvPr id="33" name="표 33">
            <a:extLst>
              <a:ext uri="{FF2B5EF4-FFF2-40B4-BE49-F238E27FC236}">
                <a16:creationId xmlns:a16="http://schemas.microsoft.com/office/drawing/2014/main" id="{13D7F1E6-C77B-4738-AE74-D6A354D0C5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610812"/>
              </p:ext>
            </p:extLst>
          </p:nvPr>
        </p:nvGraphicFramePr>
        <p:xfrm>
          <a:off x="2200940" y="1552354"/>
          <a:ext cx="9119067" cy="396826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039689">
                  <a:extLst>
                    <a:ext uri="{9D8B030D-6E8A-4147-A177-3AD203B41FA5}">
                      <a16:colId xmlns:a16="http://schemas.microsoft.com/office/drawing/2014/main" val="342185868"/>
                    </a:ext>
                  </a:extLst>
                </a:gridCol>
                <a:gridCol w="3039689">
                  <a:extLst>
                    <a:ext uri="{9D8B030D-6E8A-4147-A177-3AD203B41FA5}">
                      <a16:colId xmlns:a16="http://schemas.microsoft.com/office/drawing/2014/main" val="1024232254"/>
                    </a:ext>
                  </a:extLst>
                </a:gridCol>
                <a:gridCol w="3039689">
                  <a:extLst>
                    <a:ext uri="{9D8B030D-6E8A-4147-A177-3AD203B41FA5}">
                      <a16:colId xmlns:a16="http://schemas.microsoft.com/office/drawing/2014/main" val="1022359066"/>
                    </a:ext>
                  </a:extLst>
                </a:gridCol>
              </a:tblGrid>
              <a:tr h="6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역할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이름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담당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456351"/>
                  </a:ext>
                </a:extLst>
              </a:tr>
              <a:tr h="7581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팀장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이봉환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프로젝트 총괄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파일 업로드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008666"/>
                  </a:ext>
                </a:extLst>
              </a:tr>
              <a:tr h="6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팀원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김나현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메인 및 구매 페이지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640462"/>
                  </a:ext>
                </a:extLst>
              </a:tr>
              <a:tr h="6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팀원</a:t>
                      </a:r>
                      <a:endParaRPr lang="en-US" altLang="ko-KR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서진철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마이페이지 및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SQL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데이터 입력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162958"/>
                  </a:ext>
                </a:extLst>
              </a:tr>
              <a:tr h="6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팀원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이승재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KoPub돋움체 Light" panose="00000300000000000000" pitchFamily="2" charset="-127"/>
                        <a:ea typeface="KoPub돋움체 Light" panose="00000300000000000000" pitchFamily="2" charset="-127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대여 및 메인 페이지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1391226"/>
                  </a:ext>
                </a:extLst>
              </a:tr>
              <a:tr h="6420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팀원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임유진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KoPub돋움체 Light" panose="00000300000000000000" pitchFamily="2" charset="-127"/>
                          <a:ea typeface="KoPub돋움체 Light" panose="00000300000000000000" pitchFamily="2" charset="-127"/>
                        </a:rPr>
                        <a:t>관리자 페이지 전반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489573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B058E653-157E-47B2-9D43-0E5B2EAB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883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B96AFA07-B038-43BB-8066-B2ABE0CB1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59" y="0"/>
            <a:ext cx="11698081" cy="6858000"/>
          </a:xfrm>
          <a:prstGeom prst="rect">
            <a:avLst/>
          </a:prstGeom>
          <a:noFill/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8450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업무 분장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058E653-157E-47B2-9D43-0E5B2EABF7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E330421-F023-4FAB-813B-A8F35381F786}"/>
              </a:ext>
            </a:extLst>
          </p:cNvPr>
          <p:cNvSpPr txBox="1"/>
          <p:nvPr/>
        </p:nvSpPr>
        <p:spPr>
          <a:xfrm>
            <a:off x="5206283" y="2381691"/>
            <a:ext cx="58053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Q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&amp;</a:t>
            </a:r>
            <a:r>
              <a:rPr lang="ko-KR" altLang="en-US" sz="4000" b="1" dirty="0">
                <a:solidFill>
                  <a:schemeClr val="bg1"/>
                </a:solidFill>
              </a:rPr>
              <a:t> </a:t>
            </a:r>
            <a:r>
              <a:rPr lang="en-US" altLang="ko-KR" sz="4000" b="1" dirty="0">
                <a:solidFill>
                  <a:schemeClr val="bg1"/>
                </a:solidFill>
              </a:rPr>
              <a:t>A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06805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41533F-754E-4465-9E01-21237FE3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945" y="-342900"/>
            <a:ext cx="12867889" cy="7543800"/>
          </a:xfrm>
          <a:prstGeom prst="rect">
            <a:avLst/>
          </a:prstGeom>
          <a:effectLst>
            <a:glow rad="127000">
              <a:schemeClr val="accent1">
                <a:alpha val="5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7870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Thank you!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감사합니다</a:t>
            </a:r>
            <a:r>
              <a:rPr lang="en-US" altLang="ko-KR" sz="4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.</a:t>
            </a:r>
          </a:p>
          <a:p>
            <a:r>
              <a:rPr lang="en-US" altLang="ko-KR" sz="4400" dirty="0"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08E25-7F78-4F1C-958B-6CF3B08C7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4242810" cy="5734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81483" y="1447324"/>
            <a:ext cx="19075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프로그램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네책내책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81483" y="2100408"/>
            <a:ext cx="253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이용자별 주요 기능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-Process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881483" y="2960787"/>
            <a:ext cx="209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다이어그램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UseCase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 Class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4881483" y="3821166"/>
            <a:ext cx="209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웹 페이지 시안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이용자별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A2A9F-938C-4EA3-A354-F45BA0BBFE03}"/>
              </a:ext>
            </a:extLst>
          </p:cNvPr>
          <p:cNvSpPr txBox="1"/>
          <p:nvPr/>
        </p:nvSpPr>
        <p:spPr>
          <a:xfrm>
            <a:off x="3538672" y="316713"/>
            <a:ext cx="157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INDEX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D6DB4-71CD-48EC-8E09-623A8A863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44B14B-0F35-4538-9D0C-C60D7897FE32}"/>
              </a:ext>
            </a:extLst>
          </p:cNvPr>
          <p:cNvSpPr txBox="1"/>
          <p:nvPr/>
        </p:nvSpPr>
        <p:spPr>
          <a:xfrm>
            <a:off x="4881483" y="4681545"/>
            <a:ext cx="209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5.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업무분장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이용자별 페이지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69D6A7-680F-4F59-A385-563EE3253CCF}"/>
              </a:ext>
            </a:extLst>
          </p:cNvPr>
          <p:cNvSpPr txBox="1"/>
          <p:nvPr/>
        </p:nvSpPr>
        <p:spPr>
          <a:xfrm>
            <a:off x="4881483" y="5541924"/>
            <a:ext cx="209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6.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질의 응답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프로그램 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My B Your B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3744573" y="2411730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5078964" y="2472809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 B Your B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7425033" y="2596778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3744573" y="3035557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 B Your B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487821-B54B-4BD5-A6D3-1623F222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D7B7E0-74FD-44FA-BE5B-2FC742AF317C}"/>
              </a:ext>
            </a:extLst>
          </p:cNvPr>
          <p:cNvSpPr txBox="1"/>
          <p:nvPr/>
        </p:nvSpPr>
        <p:spPr>
          <a:xfrm>
            <a:off x="3722444" y="3651497"/>
            <a:ext cx="849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MYBOOK (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네책</a:t>
            </a:r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내책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algn="just"/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내가 현재 보고 있는 책이 네 책이 될 수 있다고 하는 의미를 담고 있는 중의적 의미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프로그램 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    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05A9CA2-802D-48A1-9A0E-03C6407D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8B3E9-4BB8-4843-A57F-37E567257C11}"/>
              </a:ext>
            </a:extLst>
          </p:cNvPr>
          <p:cNvSpPr txBox="1"/>
          <p:nvPr/>
        </p:nvSpPr>
        <p:spPr>
          <a:xfrm>
            <a:off x="4922056" y="2158811"/>
            <a:ext cx="4807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당신의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책은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	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책장 속에서 잠자고 있지 않나요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?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20EA-EE28-4781-B9F0-B53A6F174F86}"/>
              </a:ext>
            </a:extLst>
          </p:cNvPr>
          <p:cNvSpPr txBox="1"/>
          <p:nvPr/>
        </p:nvSpPr>
        <p:spPr>
          <a:xfrm>
            <a:off x="5715000" y="3709367"/>
            <a:ext cx="3905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내게 필요 없는 책을 필요한 누군가에게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7CD772-B7BA-46E4-AB94-1A170F601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79" y="3027279"/>
            <a:ext cx="4295904" cy="286393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583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164998-667B-4AB3-A35F-2630566A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7" y="2463829"/>
            <a:ext cx="4100208" cy="265680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프로그램 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5092105" y="1764666"/>
            <a:ext cx="6752859" cy="1347510"/>
            <a:chOff x="5203631" y="2171892"/>
            <a:chExt cx="5277678" cy="10531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죽은 책 살리기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1" y="2864222"/>
              <a:ext cx="5277678" cy="360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현재 트렌드인 중고 거래에 추가적으로  도서 </a:t>
              </a: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쉐어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서비스를 제공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.</a:t>
              </a:r>
            </a:p>
            <a:p>
              <a:pPr algn="just"/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93838BD-1C04-44D7-B2ED-888EBA638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E74B9D-E9A3-44BF-BF5F-61A69CEC204C}"/>
              </a:ext>
            </a:extLst>
          </p:cNvPr>
          <p:cNvSpPr/>
          <p:nvPr/>
        </p:nvSpPr>
        <p:spPr>
          <a:xfrm>
            <a:off x="5092104" y="3887087"/>
            <a:ext cx="6752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중고 도서 상태에 따라 구분하여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판매를 구분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9F4F5E-F410-40C3-A6C5-2771B214D181}"/>
              </a:ext>
            </a:extLst>
          </p:cNvPr>
          <p:cNvSpPr/>
          <p:nvPr/>
        </p:nvSpPr>
        <p:spPr>
          <a:xfrm>
            <a:off x="5092105" y="3268799"/>
            <a:ext cx="6752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새 책의 경우 비회원 로그인 가능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0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2103120" y="1954530"/>
            <a:ext cx="2205990" cy="220599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2810815" y="4342850"/>
            <a:ext cx="9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구매자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2E681C-3B62-4CC4-B3CE-C3D6C71AC69C}"/>
              </a:ext>
            </a:extLst>
          </p:cNvPr>
          <p:cNvGrpSpPr/>
          <p:nvPr/>
        </p:nvGrpSpPr>
        <p:grpSpPr>
          <a:xfrm>
            <a:off x="4907280" y="1863090"/>
            <a:ext cx="2205990" cy="2205990"/>
            <a:chOff x="4427220" y="1954530"/>
            <a:chExt cx="2205990" cy="220599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7DCC88-FEAA-40C0-8420-B67AE4B45EC6}"/>
                </a:ext>
              </a:extLst>
            </p:cNvPr>
            <p:cNvSpPr/>
            <p:nvPr/>
          </p:nvSpPr>
          <p:spPr>
            <a:xfrm>
              <a:off x="442722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0E59A8E-284B-4FDE-B66F-929E46D9E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22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6CC2F4-FB88-4FB5-98D4-8A7D84960B71}"/>
              </a:ext>
            </a:extLst>
          </p:cNvPr>
          <p:cNvGrpSpPr/>
          <p:nvPr/>
        </p:nvGrpSpPr>
        <p:grpSpPr>
          <a:xfrm>
            <a:off x="7711440" y="1954530"/>
            <a:ext cx="2205990" cy="2205990"/>
            <a:chOff x="7711440" y="1954530"/>
            <a:chExt cx="2205990" cy="220599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8372AB8-744C-4038-92FA-FB8DFB68DDD5}"/>
                </a:ext>
              </a:extLst>
            </p:cNvPr>
            <p:cNvSpPr/>
            <p:nvPr/>
          </p:nvSpPr>
          <p:spPr>
            <a:xfrm>
              <a:off x="771144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00B7019-1ACB-46E8-A72B-9A7EFFD2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44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E7E57F4-6423-4511-8F2C-991E2FA291ED}"/>
              </a:ext>
            </a:extLst>
          </p:cNvPr>
          <p:cNvSpPr txBox="1"/>
          <p:nvPr/>
        </p:nvSpPr>
        <p:spPr>
          <a:xfrm>
            <a:off x="2303144" y="4712183"/>
            <a:ext cx="2005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저렴한 가격에 구매 가능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대여 기능을 통해 구매 전 미리 읽고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구매 가능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5592115" y="4342850"/>
            <a:ext cx="9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기증자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8382803" y="4342850"/>
            <a:ext cx="11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관리자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14D50-98B2-4D14-8E82-4449D9D8769B}"/>
              </a:ext>
            </a:extLst>
          </p:cNvPr>
          <p:cNvSpPr txBox="1"/>
          <p:nvPr/>
        </p:nvSpPr>
        <p:spPr>
          <a:xfrm>
            <a:off x="7682867" y="4716063"/>
            <a:ext cx="22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매달 매출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현황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베스트 셀러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</a:p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독서왕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구매왕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 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전반적인 고객관리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547716" y="283806"/>
            <a:ext cx="33261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이용자 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D9C20-A2EB-44AB-AD95-ED5974190D74}"/>
              </a:ext>
            </a:extLst>
          </p:cNvPr>
          <p:cNvSpPr txBox="1"/>
          <p:nvPr/>
        </p:nvSpPr>
        <p:spPr>
          <a:xfrm>
            <a:off x="4993005" y="4662786"/>
            <a:ext cx="22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자리만 차지하던 </a:t>
            </a:r>
            <a:r>
              <a:rPr lang="ko-KR" altLang="en-US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책을 기증하여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포인트 적립 및 포인트를 통해 대여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52F37A-1ACF-457B-9098-AF04BBD3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Process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0000300000000000000" pitchFamily="2" charset="-127"/>
                  <a:ea typeface="KoPub돋움체 Light" panose="00000300000000000000" pitchFamily="2" charset="-127"/>
                </a:rPr>
                <a:t>이용자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70" y="422305"/>
            <a:ext cx="33261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Process |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이용자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2F3A97-39EA-4A9C-8E24-3FEC349B6F7D}"/>
              </a:ext>
            </a:extLst>
          </p:cNvPr>
          <p:cNvSpPr/>
          <p:nvPr/>
        </p:nvSpPr>
        <p:spPr>
          <a:xfrm>
            <a:off x="9871604" y="5349031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배송 내역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0C0325-53A6-4E07-81A7-9C9CCDFAB2CF}"/>
              </a:ext>
            </a:extLst>
          </p:cNvPr>
          <p:cNvSpPr/>
          <p:nvPr/>
        </p:nvSpPr>
        <p:spPr>
          <a:xfrm>
            <a:off x="533731" y="2604896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일반 도서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C6F4B0-A97D-4120-8EF9-ED986C28CEBD}"/>
              </a:ext>
            </a:extLst>
          </p:cNvPr>
          <p:cNvSpPr/>
          <p:nvPr/>
        </p:nvSpPr>
        <p:spPr>
          <a:xfrm>
            <a:off x="5233136" y="264326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중고 도서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메인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71564A-D13E-4065-9493-CF2CF152555B}"/>
              </a:ext>
            </a:extLst>
          </p:cNvPr>
          <p:cNvSpPr/>
          <p:nvPr/>
        </p:nvSpPr>
        <p:spPr>
          <a:xfrm>
            <a:off x="5233137" y="400609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28C9AD-751F-456D-BB3B-7B005721C7F1}"/>
              </a:ext>
            </a:extLst>
          </p:cNvPr>
          <p:cNvSpPr/>
          <p:nvPr/>
        </p:nvSpPr>
        <p:spPr>
          <a:xfrm>
            <a:off x="2883434" y="400609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대여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E54ECE-41BB-46A0-82AF-5252D32B5E3F}"/>
              </a:ext>
            </a:extLst>
          </p:cNvPr>
          <p:cNvSpPr/>
          <p:nvPr/>
        </p:nvSpPr>
        <p:spPr>
          <a:xfrm>
            <a:off x="533731" y="398614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구매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3AF6-DB6F-4DBE-9C36-1B68FD677E2C}"/>
              </a:ext>
            </a:extLst>
          </p:cNvPr>
          <p:cNvSpPr/>
          <p:nvPr/>
        </p:nvSpPr>
        <p:spPr>
          <a:xfrm>
            <a:off x="7552371" y="264326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마이페이지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BE02C-B7AF-4BF4-A747-24FC02C3D318}"/>
              </a:ext>
            </a:extLst>
          </p:cNvPr>
          <p:cNvSpPr/>
          <p:nvPr/>
        </p:nvSpPr>
        <p:spPr>
          <a:xfrm>
            <a:off x="533731" y="536738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구매 내역 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1DB228-89AE-4BA5-B82B-FA45FE5C5BBF}"/>
              </a:ext>
            </a:extLst>
          </p:cNvPr>
          <p:cNvSpPr/>
          <p:nvPr/>
        </p:nvSpPr>
        <p:spPr>
          <a:xfrm>
            <a:off x="7552371" y="539067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기증 내역 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44559-2117-4CA2-8DDF-13B7884C82D6}"/>
              </a:ext>
            </a:extLst>
          </p:cNvPr>
          <p:cNvSpPr/>
          <p:nvPr/>
        </p:nvSpPr>
        <p:spPr>
          <a:xfrm>
            <a:off x="2885330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대여 내역 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조회 및 반납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DA88E-2D7D-4968-A5FB-52D32DAFA8A0}"/>
              </a:ext>
            </a:extLst>
          </p:cNvPr>
          <p:cNvSpPr/>
          <p:nvPr/>
        </p:nvSpPr>
        <p:spPr>
          <a:xfrm>
            <a:off x="5233138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구매 내역 조회 및 수정</a:t>
            </a:r>
            <a:r>
              <a:rPr lang="en-US" altLang="ko-KR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취소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0DE95F-5E45-45C8-BFA5-6AD7FB2BBDDB}"/>
              </a:ext>
            </a:extLst>
          </p:cNvPr>
          <p:cNvSpPr/>
          <p:nvPr/>
        </p:nvSpPr>
        <p:spPr>
          <a:xfrm>
            <a:off x="533731" y="1501697"/>
            <a:ext cx="2015596" cy="8503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비회원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6A9CDB-4BAF-4082-ADDE-E14A2E75C87D}"/>
              </a:ext>
            </a:extLst>
          </p:cNvPr>
          <p:cNvSpPr/>
          <p:nvPr/>
        </p:nvSpPr>
        <p:spPr>
          <a:xfrm>
            <a:off x="7552371" y="1501696"/>
            <a:ext cx="2015596" cy="8503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99D41BF-ABB9-4C67-9808-10678208E16F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1541529" y="2352065"/>
            <a:ext cx="0" cy="25283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6D6E88-403E-42E2-B981-0C850C06288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541529" y="3455264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5D7CFC2-A454-43DF-BD2B-7CAA2417E8E9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1541529" y="4836510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500ADF0-831F-4F4C-A345-02B53B4A6621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566775" y="1926880"/>
            <a:ext cx="4985596" cy="114524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F0FBB24-ED30-43A8-9041-42923380F401}"/>
              </a:ext>
            </a:extLst>
          </p:cNvPr>
          <p:cNvCxnSpPr>
            <a:cxnSpLocks/>
            <a:stCxn id="31" idx="1"/>
            <a:endCxn id="11" idx="0"/>
          </p:cNvCxnSpPr>
          <p:nvPr/>
        </p:nvCxnSpPr>
        <p:spPr>
          <a:xfrm rot="10800000" flipV="1">
            <a:off x="6240935" y="1926880"/>
            <a:ext cx="1311437" cy="716384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9DBE-F198-42BF-8BD2-7C1153684FE3}"/>
              </a:ext>
            </a:extLst>
          </p:cNvPr>
          <p:cNvCxnSpPr>
            <a:cxnSpLocks/>
            <a:stCxn id="11" idx="1"/>
            <a:endCxn id="15" idx="0"/>
          </p:cNvCxnSpPr>
          <p:nvPr/>
        </p:nvCxnSpPr>
        <p:spPr>
          <a:xfrm rot="10800000" flipV="1">
            <a:off x="3891232" y="3068448"/>
            <a:ext cx="1341904" cy="937650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BB46EE4-0779-48D8-B63C-12F433C708D6}"/>
              </a:ext>
            </a:extLst>
          </p:cNvPr>
          <p:cNvCxnSpPr>
            <a:cxnSpLocks/>
            <a:stCxn id="19" idx="3"/>
            <a:endCxn id="2" idx="0"/>
          </p:cNvCxnSpPr>
          <p:nvPr/>
        </p:nvCxnSpPr>
        <p:spPr>
          <a:xfrm>
            <a:off x="9567967" y="3068448"/>
            <a:ext cx="1311435" cy="2280583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3E0BE99-9023-45A9-8E97-95DA7E79485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934" y="3493632"/>
            <a:ext cx="1" cy="512466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932D1B2-F58F-45DD-934C-33926A89015F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6240935" y="4856466"/>
            <a:ext cx="1" cy="51092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6027AE3-6AF9-4E42-92C9-D84C7E731F4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8560169" y="3493632"/>
            <a:ext cx="0" cy="189704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844DD83-FE4A-4A1B-9268-F9F64F8D5AD7}"/>
              </a:ext>
            </a:extLst>
          </p:cNvPr>
          <p:cNvCxnSpPr>
            <a:cxnSpLocks/>
            <a:stCxn id="31" idx="2"/>
            <a:endCxn id="19" idx="0"/>
          </p:cNvCxnSpPr>
          <p:nvPr/>
        </p:nvCxnSpPr>
        <p:spPr>
          <a:xfrm>
            <a:off x="8560169" y="2352064"/>
            <a:ext cx="0" cy="29120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4E032E3-1519-46F8-AF4A-15C2C2CF3A8E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3891232" y="4856466"/>
            <a:ext cx="1896" cy="51092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B5E45A5-312D-4381-AE57-8C3062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2F3A97-39EA-4A9C-8E24-3FEC349B6F7D}"/>
              </a:ext>
            </a:extLst>
          </p:cNvPr>
          <p:cNvSpPr/>
          <p:nvPr/>
        </p:nvSpPr>
        <p:spPr>
          <a:xfrm>
            <a:off x="9871606" y="257863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매출통계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0C0325-53A6-4E07-81A7-9C9CCDFAB2CF}"/>
              </a:ext>
            </a:extLst>
          </p:cNvPr>
          <p:cNvSpPr/>
          <p:nvPr/>
        </p:nvSpPr>
        <p:spPr>
          <a:xfrm>
            <a:off x="533731" y="2604896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주문관리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C6F4B0-A97D-4120-8EF9-ED986C28CEBD}"/>
              </a:ext>
            </a:extLst>
          </p:cNvPr>
          <p:cNvSpPr/>
          <p:nvPr/>
        </p:nvSpPr>
        <p:spPr>
          <a:xfrm>
            <a:off x="5233136" y="258611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71564A-D13E-4065-9493-CF2CF152555B}"/>
              </a:ext>
            </a:extLst>
          </p:cNvPr>
          <p:cNvSpPr/>
          <p:nvPr/>
        </p:nvSpPr>
        <p:spPr>
          <a:xfrm>
            <a:off x="5233137" y="400609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 포인트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28C9AD-751F-456D-BB3B-7B005721C7F1}"/>
              </a:ext>
            </a:extLst>
          </p:cNvPr>
          <p:cNvSpPr/>
          <p:nvPr/>
        </p:nvSpPr>
        <p:spPr>
          <a:xfrm>
            <a:off x="2843427" y="2604896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대여관리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E54ECE-41BB-46A0-82AF-5252D32B5E3F}"/>
              </a:ext>
            </a:extLst>
          </p:cNvPr>
          <p:cNvSpPr/>
          <p:nvPr/>
        </p:nvSpPr>
        <p:spPr>
          <a:xfrm>
            <a:off x="533731" y="398614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주문내역 조회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3AF6-DB6F-4DBE-9C36-1B68FD677E2C}"/>
              </a:ext>
            </a:extLst>
          </p:cNvPr>
          <p:cNvSpPr/>
          <p:nvPr/>
        </p:nvSpPr>
        <p:spPr>
          <a:xfrm>
            <a:off x="7552371" y="258611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상품관리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BE02C-B7AF-4BF4-A747-24FC02C3D318}"/>
              </a:ext>
            </a:extLst>
          </p:cNvPr>
          <p:cNvSpPr/>
          <p:nvPr/>
        </p:nvSpPr>
        <p:spPr>
          <a:xfrm>
            <a:off x="533731" y="536738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배송 관리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1DB228-89AE-4BA5-B82B-FA45FE5C5BBF}"/>
              </a:ext>
            </a:extLst>
          </p:cNvPr>
          <p:cNvSpPr/>
          <p:nvPr/>
        </p:nvSpPr>
        <p:spPr>
          <a:xfrm>
            <a:off x="7552371" y="401907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상품 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44559-2117-4CA2-8DDF-13B7884C82D6}"/>
              </a:ext>
            </a:extLst>
          </p:cNvPr>
          <p:cNvSpPr/>
          <p:nvPr/>
        </p:nvSpPr>
        <p:spPr>
          <a:xfrm>
            <a:off x="2885330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대여 내역 조회</a:t>
            </a:r>
            <a:endParaRPr lang="en-US" altLang="ko-KR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및 도서 관리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DA88E-2D7D-4968-A5FB-52D32DAFA8A0}"/>
              </a:ext>
            </a:extLst>
          </p:cNvPr>
          <p:cNvSpPr/>
          <p:nvPr/>
        </p:nvSpPr>
        <p:spPr>
          <a:xfrm>
            <a:off x="5233138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회원 페널티 적용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6A9CDB-4BAF-4082-ADDE-E14A2E75C87D}"/>
              </a:ext>
            </a:extLst>
          </p:cNvPr>
          <p:cNvSpPr/>
          <p:nvPr/>
        </p:nvSpPr>
        <p:spPr>
          <a:xfrm>
            <a:off x="4707202" y="845094"/>
            <a:ext cx="2015596" cy="8503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관리자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6D6E88-403E-42E2-B981-0C850C06288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541529" y="3455264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5D7CFC2-A454-43DF-BD2B-7CAA2417E8E9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1541529" y="4836510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500ADF0-831F-4F4C-A345-02B53B4A6621}"/>
              </a:ext>
            </a:extLst>
          </p:cNvPr>
          <p:cNvCxnSpPr>
            <a:cxnSpLocks/>
            <a:stCxn id="31" idx="1"/>
            <a:endCxn id="9" idx="0"/>
          </p:cNvCxnSpPr>
          <p:nvPr/>
        </p:nvCxnSpPr>
        <p:spPr>
          <a:xfrm rot="10800000" flipV="1">
            <a:off x="1541530" y="1270278"/>
            <a:ext cx="3165673" cy="1334618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9DBE-F198-42BF-8BD2-7C1153684FE3}"/>
              </a:ext>
            </a:extLst>
          </p:cNvPr>
          <p:cNvCxnSpPr>
            <a:cxnSpLocks/>
            <a:stCxn id="31" idx="1"/>
            <a:endCxn id="15" idx="0"/>
          </p:cNvCxnSpPr>
          <p:nvPr/>
        </p:nvCxnSpPr>
        <p:spPr>
          <a:xfrm rot="10800000" flipV="1">
            <a:off x="3851226" y="1270278"/>
            <a:ext cx="855977" cy="1334618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BB46EE4-0779-48D8-B63C-12F433C708D6}"/>
              </a:ext>
            </a:extLst>
          </p:cNvPr>
          <p:cNvCxnSpPr>
            <a:cxnSpLocks/>
            <a:stCxn id="31" idx="3"/>
            <a:endCxn id="2" idx="0"/>
          </p:cNvCxnSpPr>
          <p:nvPr/>
        </p:nvCxnSpPr>
        <p:spPr>
          <a:xfrm>
            <a:off x="6722798" y="1270278"/>
            <a:ext cx="4156606" cy="1308354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3E0BE99-9023-45A9-8E97-95DA7E79485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934" y="3436482"/>
            <a:ext cx="1" cy="569616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932D1B2-F58F-45DD-934C-33926A89015F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6240935" y="4856466"/>
            <a:ext cx="1" cy="51092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6027AE3-6AF9-4E42-92C9-D84C7E731F4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8560169" y="3436482"/>
            <a:ext cx="0" cy="58259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4E032E3-1519-46F8-AF4A-15C2C2CF3A8E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3851225" y="3455264"/>
            <a:ext cx="41903" cy="1912123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28CDBB-9C1E-4443-9BC7-E5C66E7FA4B6}"/>
              </a:ext>
            </a:extLst>
          </p:cNvPr>
          <p:cNvSpPr txBox="1"/>
          <p:nvPr/>
        </p:nvSpPr>
        <p:spPr>
          <a:xfrm>
            <a:off x="2188160" y="161623"/>
            <a:ext cx="33261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Process |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관리자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EB04E-3F72-497D-B23A-20D23D1BC521}"/>
              </a:ext>
            </a:extLst>
          </p:cNvPr>
          <p:cNvSpPr txBox="1"/>
          <p:nvPr/>
        </p:nvSpPr>
        <p:spPr>
          <a:xfrm>
            <a:off x="207430" y="283806"/>
            <a:ext cx="175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Process</a:t>
            </a: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관리자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4017B5-F35A-4315-8F83-39FBBC18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1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2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UseCase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Model</a:t>
              </a:r>
            </a:p>
            <a:p>
              <a:pPr algn="ctr"/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D78250-D8DE-4C4B-AB7A-BED28447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54" y="1138033"/>
            <a:ext cx="8743788" cy="50378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AF71C4-5A4D-4901-8758-2D8C847E0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3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434</Words>
  <Application>Microsoft Office PowerPoint</Application>
  <PresentationFormat>와이드스크린</PresentationFormat>
  <Paragraphs>134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KoPub돋움체 Bold</vt:lpstr>
      <vt:lpstr>210 옴니고딕 030</vt:lpstr>
      <vt:lpstr>KoPub돋움체 Medium</vt:lpstr>
      <vt:lpstr>Arial</vt:lpstr>
      <vt:lpstr>KoPub돋움체 Light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LEE BongHwan</cp:lastModifiedBy>
  <cp:revision>87</cp:revision>
  <dcterms:created xsi:type="dcterms:W3CDTF">2017-11-16T00:50:54Z</dcterms:created>
  <dcterms:modified xsi:type="dcterms:W3CDTF">2020-10-16T04:56:07Z</dcterms:modified>
</cp:coreProperties>
</file>